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99" r:id="rId5"/>
    <p:sldId id="306" r:id="rId6"/>
    <p:sldId id="307" r:id="rId7"/>
    <p:sldId id="309" r:id="rId8"/>
    <p:sldId id="311" r:id="rId9"/>
    <p:sldId id="312" r:id="rId10"/>
    <p:sldId id="303" r:id="rId11"/>
    <p:sldId id="304" r:id="rId12"/>
    <p:sldId id="308" r:id="rId13"/>
    <p:sldId id="257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ja steenhorst" initials="ts" lastIdx="5" clrIdx="0">
    <p:extLst>
      <p:ext uri="{19B8F6BF-5375-455C-9EA6-DF929625EA0E}">
        <p15:presenceInfo xmlns:p15="http://schemas.microsoft.com/office/powerpoint/2012/main" userId="2a44b4ab0c0248c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43B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90774" autoAdjust="0"/>
  </p:normalViewPr>
  <p:slideViewPr>
    <p:cSldViewPr snapToGrid="0">
      <p:cViewPr varScale="1">
        <p:scale>
          <a:sx n="140" d="100"/>
          <a:sy n="140" d="100"/>
        </p:scale>
        <p:origin x="3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6A51F-BE29-4C5E-839A-B95E3788F592}" type="datetimeFigureOut">
              <a:rPr lang="nl-NL" smtClean="0"/>
              <a:t>29-03-18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8DBEC-9B5D-4045-9C93-CBC1260A9C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701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1B988-51BF-4ED2-800F-E9F18A45F663}" type="datetimeFigureOut">
              <a:rPr lang="nl-NL" smtClean="0"/>
              <a:t>29-03-18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AA6DF-3C6E-4ECD-848A-509650DCB4B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9833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AA6DF-3C6E-4ECD-848A-509650DCB4B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1745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AA6DF-3C6E-4ECD-848A-509650DCB4B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35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522976"/>
            <a:ext cx="9144000" cy="46634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25000"/>
                  </a:schemeClr>
                </a:solidFill>
                <a:latin typeface="DINRoundOT" panose="020B0504020101020102" pitchFamily="34" charset="0"/>
                <a:cs typeface="DINRoundOT" panose="020B0504020101020102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C9C5-3E77-466D-86DF-EC46629C784D}" type="datetimeFigureOut">
              <a:rPr lang="en-US" smtClean="0"/>
              <a:t>3/29/18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74A-B1E7-4CF5-B615-C5D539669548}" type="slidenum">
              <a:rPr lang="en-US" smtClean="0"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511040"/>
            <a:ext cx="9144000" cy="1011936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5C9EA7"/>
                </a:solidFill>
                <a:latin typeface="DINRoundOT-Medium" panose="020B0604020101020102" pitchFamily="34" charset="0"/>
                <a:cs typeface="DINRoundOT-Medium" panose="020B0604020101020102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4615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C9C5-3E77-466D-86DF-EC46629C784D}" type="datetimeFigureOut">
              <a:rPr lang="en-US" smtClean="0"/>
              <a:t>3/29/18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74A-B1E7-4CF5-B615-C5D5396695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1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C9C5-3E77-466D-86DF-EC46629C784D}" type="datetimeFigureOut">
              <a:rPr lang="en-US" smtClean="0"/>
              <a:t>3/29/18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74A-B1E7-4CF5-B615-C5D5396695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5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C9EA7"/>
                </a:solidFill>
                <a:latin typeface="+mj-lt"/>
                <a:cs typeface="DINRoundOT" panose="020B0504020101020102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7056"/>
            <a:ext cx="10515600" cy="435133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  <a:cs typeface="DINRoundOT" panose="020B0504020101020102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+mj-lt"/>
                <a:cs typeface="DINRoundOT" panose="020B0504020101020102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+mj-lt"/>
                <a:cs typeface="DINRoundOT" panose="020B0504020101020102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+mj-lt"/>
                <a:cs typeface="DINRoundOT" panose="020B0504020101020102" pitchFamily="34" charset="0"/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  <a:latin typeface="+mj-lt"/>
                <a:cs typeface="DINRoundOT" panose="020B0504020101020102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C9C5-3E77-466D-86DF-EC46629C784D}" type="datetimeFigureOut">
              <a:rPr lang="en-US" smtClean="0"/>
              <a:t>3/29/18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74A-B1E7-4CF5-B615-C5D5396695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5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63865"/>
            <a:ext cx="10515600" cy="2852737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5C9EA7"/>
                </a:solidFill>
                <a:latin typeface="DINRoundOT-Medium" panose="020B0604020101020102" pitchFamily="34" charset="0"/>
                <a:cs typeface="DINRoundOT-Medium" panose="020B0604020101020102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949952"/>
            <a:ext cx="10515600" cy="113969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C9C5-3E77-466D-86DF-EC46629C784D}" type="datetimeFigureOut">
              <a:rPr lang="en-US" smtClean="0"/>
              <a:t>3/29/18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74A-B1E7-4CF5-B615-C5D5396695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5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C9C5-3E77-466D-86DF-EC46629C784D}" type="datetimeFigureOut">
              <a:rPr lang="en-US" smtClean="0"/>
              <a:t>3/29/18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74A-B1E7-4CF5-B615-C5D5396695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0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C9C5-3E77-466D-86DF-EC46629C784D}" type="datetimeFigureOut">
              <a:rPr lang="en-US" smtClean="0"/>
              <a:t>3/29/18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74A-B1E7-4CF5-B615-C5D5396695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5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C9C5-3E77-466D-86DF-EC46629C784D}" type="datetimeFigureOut">
              <a:rPr lang="en-US" smtClean="0"/>
              <a:t>3/29/18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74A-B1E7-4CF5-B615-C5D5396695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C9C5-3E77-466D-86DF-EC46629C784D}" type="datetimeFigureOut">
              <a:rPr lang="en-US" smtClean="0"/>
              <a:t>3/29/18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74A-B1E7-4CF5-B615-C5D5396695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C9C5-3E77-466D-86DF-EC46629C784D}" type="datetimeFigureOut">
              <a:rPr lang="en-US" smtClean="0"/>
              <a:t>3/29/18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74A-B1E7-4CF5-B615-C5D5396695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9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DC9C5-3E77-466D-86DF-EC46629C784D}" type="datetimeFigureOut">
              <a:rPr lang="en-US" smtClean="0"/>
              <a:t>3/29/18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0E74A-B1E7-4CF5-B615-C5D5396695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3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DC9C5-3E77-466D-86DF-EC46629C784D}" type="datetimeFigureOut">
              <a:rPr lang="en-US" smtClean="0"/>
              <a:t>3/29/18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0E74A-B1E7-4CF5-B615-C5D5396695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8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mmalta@monotch.com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Traffic Light Exchange (TLEX) platform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0A0BA09B-AC39-411D-80A1-429B2F6044CE}"/>
              </a:ext>
            </a:extLst>
          </p:cNvPr>
          <p:cNvGrpSpPr/>
          <p:nvPr/>
        </p:nvGrpSpPr>
        <p:grpSpPr>
          <a:xfrm>
            <a:off x="418011" y="6241329"/>
            <a:ext cx="10850507" cy="501827"/>
            <a:chOff x="418011" y="6241329"/>
            <a:chExt cx="10850507" cy="501827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C33459E7-96FD-4C97-A82B-C33D679C94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747" y="6286818"/>
              <a:ext cx="1992462" cy="456338"/>
            </a:xfrm>
            <a:prstGeom prst="rect">
              <a:avLst/>
            </a:prstGeom>
          </p:spPr>
        </p:pic>
        <p:sp>
          <p:nvSpPr>
            <p:cNvPr id="5" name="Rechthoek: afgeronde hoeken 4">
              <a:extLst>
                <a:ext uri="{FF2B5EF4-FFF2-40B4-BE49-F238E27FC236}">
                  <a16:creationId xmlns:a16="http://schemas.microsoft.com/office/drawing/2014/main" id="{A50EBF63-BC41-4A44-BD89-F334D411FDE3}"/>
                </a:ext>
              </a:extLst>
            </p:cNvPr>
            <p:cNvSpPr/>
            <p:nvPr userDrawn="1"/>
          </p:nvSpPr>
          <p:spPr>
            <a:xfrm>
              <a:off x="418011" y="6287589"/>
              <a:ext cx="1837509" cy="433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Ready to use</a:t>
              </a:r>
              <a:endParaRPr lang="nl-NL" dirty="0"/>
            </a:p>
          </p:txBody>
        </p:sp>
        <p:sp>
          <p:nvSpPr>
            <p:cNvPr id="6" name="Rechthoek: afgeronde hoeken 5">
              <a:extLst>
                <a:ext uri="{FF2B5EF4-FFF2-40B4-BE49-F238E27FC236}">
                  <a16:creationId xmlns:a16="http://schemas.microsoft.com/office/drawing/2014/main" id="{2F79AE6D-545B-4046-94B6-4117AFE12B53}"/>
                </a:ext>
              </a:extLst>
            </p:cNvPr>
            <p:cNvSpPr/>
            <p:nvPr userDrawn="1"/>
          </p:nvSpPr>
          <p:spPr>
            <a:xfrm>
              <a:off x="2313379" y="6287589"/>
              <a:ext cx="1837509" cy="433886"/>
            </a:xfrm>
            <a:prstGeom prst="roundRect">
              <a:avLst/>
            </a:prstGeom>
            <a:solidFill>
              <a:srgbClr val="43BB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Always available</a:t>
              </a:r>
              <a:endParaRPr lang="nl-NL" dirty="0"/>
            </a:p>
          </p:txBody>
        </p:sp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D9CCBDDB-836E-481E-97D8-BBD187622CBF}"/>
                </a:ext>
              </a:extLst>
            </p:cNvPr>
            <p:cNvSpPr/>
            <p:nvPr userDrawn="1"/>
          </p:nvSpPr>
          <p:spPr>
            <a:xfrm>
              <a:off x="4208747" y="6286818"/>
              <a:ext cx="1837509" cy="433886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Secure</a:t>
              </a:r>
              <a:endParaRPr lang="nl-NL" dirty="0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E8F05D4-B08A-4D32-B178-EFEB890320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18" y="6241329"/>
              <a:ext cx="1838700" cy="479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155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4">
            <a:extLst>
              <a:ext uri="{FF2B5EF4-FFF2-40B4-BE49-F238E27FC236}">
                <a16:creationId xmlns:a16="http://schemas.microsoft.com/office/drawing/2014/main" id="{C9B306C0-F8F1-534B-ABA7-49D7B2554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0" b="-2"/>
          <a:stretch>
            <a:fillRect/>
          </a:stretch>
        </p:blipFill>
        <p:spPr bwMode="auto">
          <a:xfrm>
            <a:off x="594360" y="1924050"/>
            <a:ext cx="4126865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1">
            <a:extLst>
              <a:ext uri="{FF2B5EF4-FFF2-40B4-BE49-F238E27FC236}">
                <a16:creationId xmlns:a16="http://schemas.microsoft.com/office/drawing/2014/main" id="{B6BC8FD4-0D3B-B64B-A937-B7A965D5E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363" y="628650"/>
            <a:ext cx="5302250" cy="1677988"/>
          </a:xfrm>
        </p:spPr>
        <p:txBody>
          <a:bodyPr/>
          <a:lstStyle/>
          <a:p>
            <a:pPr eaLnBrk="1" hangingPunct="1"/>
            <a:r>
              <a:rPr lang="en-US" altLang="nl-NL"/>
              <a:t>More information? </a:t>
            </a:r>
          </a:p>
        </p:txBody>
      </p:sp>
      <p:sp>
        <p:nvSpPr>
          <p:cNvPr id="2052" name="Content Placeholder 2">
            <a:extLst>
              <a:ext uri="{FF2B5EF4-FFF2-40B4-BE49-F238E27FC236}">
                <a16:creationId xmlns:a16="http://schemas.microsoft.com/office/drawing/2014/main" id="{9D5C6BF5-111F-8E43-93FE-7D9558D1C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614" y="2419350"/>
            <a:ext cx="4981575" cy="3784600"/>
          </a:xfrm>
        </p:spPr>
        <p:txBody>
          <a:bodyPr/>
          <a:lstStyle/>
          <a:p>
            <a:pPr marL="0" indent="0">
              <a:buNone/>
            </a:pPr>
            <a:endParaRPr lang="en-US" altLang="nl-NL" dirty="0"/>
          </a:p>
          <a:p>
            <a:pPr marL="0" indent="0">
              <a:buNone/>
            </a:pPr>
            <a:r>
              <a:rPr lang="en-US" altLang="nl-NL" dirty="0"/>
              <a:t>Please send an e-mail to</a:t>
            </a:r>
          </a:p>
          <a:p>
            <a:pPr marL="0" indent="0">
              <a:buNone/>
            </a:pPr>
            <a:r>
              <a:rPr lang="en-US" altLang="nl-NL" dirty="0">
                <a:hlinkClick r:id="rId3"/>
              </a:rPr>
              <a:t>mmalta@monotch.com</a:t>
            </a:r>
            <a:endParaRPr lang="en-US" altLang="nl-NL" dirty="0"/>
          </a:p>
          <a:p>
            <a:pPr marL="0" indent="0">
              <a:buNone/>
            </a:pPr>
            <a:endParaRPr lang="en-US" altLang="nl-NL" dirty="0"/>
          </a:p>
          <a:p>
            <a:pPr marL="0" indent="0">
              <a:buNone/>
            </a:pPr>
            <a:endParaRPr lang="en-US" altLang="nl-NL"/>
          </a:p>
          <a:p>
            <a:pPr marL="0" indent="0">
              <a:buNone/>
            </a:pPr>
            <a:endParaRPr lang="en-US" altLang="nl-NL"/>
          </a:p>
          <a:p>
            <a:pPr marL="0" indent="0">
              <a:buNone/>
            </a:pPr>
            <a:endParaRPr lang="en-US" altLang="nl-NL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B6719CF1-A0EC-584A-89CB-F2D8F50E031F}"/>
              </a:ext>
            </a:extLst>
          </p:cNvPr>
          <p:cNvGrpSpPr/>
          <p:nvPr/>
        </p:nvGrpSpPr>
        <p:grpSpPr>
          <a:xfrm>
            <a:off x="418011" y="6241329"/>
            <a:ext cx="10850507" cy="501827"/>
            <a:chOff x="418011" y="6241329"/>
            <a:chExt cx="10850507" cy="501827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41EA7919-2771-2141-8477-14356264C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747" y="6286818"/>
              <a:ext cx="1992462" cy="456338"/>
            </a:xfrm>
            <a:prstGeom prst="rect">
              <a:avLst/>
            </a:prstGeom>
          </p:spPr>
        </p:pic>
        <p:sp>
          <p:nvSpPr>
            <p:cNvPr id="14" name="Rechthoek: afgeronde hoeken 7">
              <a:extLst>
                <a:ext uri="{FF2B5EF4-FFF2-40B4-BE49-F238E27FC236}">
                  <a16:creationId xmlns:a16="http://schemas.microsoft.com/office/drawing/2014/main" id="{7455E202-0179-0643-A741-C6C6E0D7C45E}"/>
                </a:ext>
              </a:extLst>
            </p:cNvPr>
            <p:cNvSpPr/>
            <p:nvPr userDrawn="1"/>
          </p:nvSpPr>
          <p:spPr>
            <a:xfrm>
              <a:off x="418011" y="6287589"/>
              <a:ext cx="1837509" cy="433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Ready to use</a:t>
              </a:r>
              <a:endParaRPr lang="nl-NL" dirty="0"/>
            </a:p>
          </p:txBody>
        </p:sp>
        <p:sp>
          <p:nvSpPr>
            <p:cNvPr id="15" name="Rechthoek: afgeronde hoeken 8">
              <a:extLst>
                <a:ext uri="{FF2B5EF4-FFF2-40B4-BE49-F238E27FC236}">
                  <a16:creationId xmlns:a16="http://schemas.microsoft.com/office/drawing/2014/main" id="{E38FF4EE-680A-094B-A989-68CDC3C58570}"/>
                </a:ext>
              </a:extLst>
            </p:cNvPr>
            <p:cNvSpPr/>
            <p:nvPr userDrawn="1"/>
          </p:nvSpPr>
          <p:spPr>
            <a:xfrm>
              <a:off x="2313379" y="6287589"/>
              <a:ext cx="1837509" cy="433886"/>
            </a:xfrm>
            <a:prstGeom prst="roundRect">
              <a:avLst/>
            </a:prstGeom>
            <a:solidFill>
              <a:srgbClr val="43BB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Always available</a:t>
              </a:r>
              <a:endParaRPr lang="nl-NL" dirty="0"/>
            </a:p>
          </p:txBody>
        </p:sp>
        <p:sp>
          <p:nvSpPr>
            <p:cNvPr id="16" name="Rechthoek: afgeronde hoeken 9">
              <a:extLst>
                <a:ext uri="{FF2B5EF4-FFF2-40B4-BE49-F238E27FC236}">
                  <a16:creationId xmlns:a16="http://schemas.microsoft.com/office/drawing/2014/main" id="{084D16D5-75ED-8C4E-8D0C-F7841010C2BD}"/>
                </a:ext>
              </a:extLst>
            </p:cNvPr>
            <p:cNvSpPr/>
            <p:nvPr userDrawn="1"/>
          </p:nvSpPr>
          <p:spPr>
            <a:xfrm>
              <a:off x="4208747" y="6286818"/>
              <a:ext cx="1837509" cy="433886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Secure</a:t>
              </a:r>
              <a:endParaRPr lang="nl-NL" dirty="0"/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5F3FCC85-CC71-3146-81B1-32A4FFCCCD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18" y="6241329"/>
              <a:ext cx="1838700" cy="479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9915666"/>
      </p:ext>
    </p:extLst>
  </p:cSld>
  <p:clrMapOvr>
    <a:masterClrMapping/>
  </p:clrMapOvr>
  <p:transition spd="med" advTm="500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TLEX (Traffic Light Exchange) Platform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5803232" cy="4351338"/>
          </a:xfrm>
        </p:spPr>
        <p:txBody>
          <a:bodyPr/>
          <a:lstStyle/>
          <a:p>
            <a:r>
              <a:rPr lang="en-US" dirty="0"/>
              <a:t>Connect Traffic Light Controllers to  information brokers, automotive industry, governments and ultimately road users</a:t>
            </a:r>
          </a:p>
          <a:p>
            <a:r>
              <a:rPr lang="en-US" dirty="0"/>
              <a:t>TLC vendor independent</a:t>
            </a:r>
          </a:p>
          <a:p>
            <a:r>
              <a:rPr lang="en-US" dirty="0"/>
              <a:t>Based on European ETSI standards</a:t>
            </a:r>
          </a:p>
          <a:p>
            <a:r>
              <a:rPr lang="en-US" b="1" dirty="0"/>
              <a:t>Operational in the Netherlands since April 2016</a:t>
            </a:r>
          </a:p>
          <a:p>
            <a:endParaRPr lang="en-US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D6C7178-6576-4587-932D-C6D10A7BC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90" y="1825625"/>
            <a:ext cx="3250794" cy="3250794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6624DA3B-9DA7-45B7-A78D-261B6955D2C5}"/>
              </a:ext>
            </a:extLst>
          </p:cNvPr>
          <p:cNvGrpSpPr/>
          <p:nvPr/>
        </p:nvGrpSpPr>
        <p:grpSpPr>
          <a:xfrm>
            <a:off x="418011" y="6241329"/>
            <a:ext cx="10850507" cy="501827"/>
            <a:chOff x="418011" y="6241329"/>
            <a:chExt cx="10850507" cy="501827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AC875D40-2DFE-4408-9A84-19EF98E06B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747" y="6286818"/>
              <a:ext cx="1992462" cy="456338"/>
            </a:xfrm>
            <a:prstGeom prst="rect">
              <a:avLst/>
            </a:prstGeom>
          </p:spPr>
        </p:pic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id="{083FAA07-3252-49CF-A5A2-4D9270623D57}"/>
                </a:ext>
              </a:extLst>
            </p:cNvPr>
            <p:cNvSpPr/>
            <p:nvPr userDrawn="1"/>
          </p:nvSpPr>
          <p:spPr>
            <a:xfrm>
              <a:off x="418011" y="6287589"/>
              <a:ext cx="1837509" cy="433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Ready to use</a:t>
              </a:r>
              <a:endParaRPr lang="nl-NL" dirty="0"/>
            </a:p>
          </p:txBody>
        </p:sp>
        <p:sp>
          <p:nvSpPr>
            <p:cNvPr id="12" name="Rechthoek: afgeronde hoeken 11">
              <a:extLst>
                <a:ext uri="{FF2B5EF4-FFF2-40B4-BE49-F238E27FC236}">
                  <a16:creationId xmlns:a16="http://schemas.microsoft.com/office/drawing/2014/main" id="{E61B3F3D-430F-4389-9099-E84A0069BBD8}"/>
                </a:ext>
              </a:extLst>
            </p:cNvPr>
            <p:cNvSpPr/>
            <p:nvPr userDrawn="1"/>
          </p:nvSpPr>
          <p:spPr>
            <a:xfrm>
              <a:off x="2313379" y="6287589"/>
              <a:ext cx="1837509" cy="433886"/>
            </a:xfrm>
            <a:prstGeom prst="roundRect">
              <a:avLst/>
            </a:prstGeom>
            <a:solidFill>
              <a:srgbClr val="43BB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Always available</a:t>
              </a:r>
              <a:endParaRPr lang="nl-NL" dirty="0"/>
            </a:p>
          </p:txBody>
        </p:sp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1F07F4FA-8D7E-4AFA-A71B-5665397EA4AD}"/>
                </a:ext>
              </a:extLst>
            </p:cNvPr>
            <p:cNvSpPr/>
            <p:nvPr userDrawn="1"/>
          </p:nvSpPr>
          <p:spPr>
            <a:xfrm>
              <a:off x="4208747" y="6286818"/>
              <a:ext cx="1837509" cy="433886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Secure</a:t>
              </a:r>
              <a:endParaRPr lang="nl-NL" dirty="0"/>
            </a:p>
          </p:txBody>
        </p:sp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3FD9BBC7-6C5C-4240-9CCE-5891F394E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18" y="6241329"/>
              <a:ext cx="1838700" cy="479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0176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E862BE82-D00D-42C1-BF16-93AA37870C3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6D92C2D-1D3D-4974-918C-06579FB354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Tijdelijke aanduiding voor inhoud 4">
            <a:extLst>
              <a:ext uri="{FF2B5EF4-FFF2-40B4-BE49-F238E27FC236}">
                <a16:creationId xmlns:a16="http://schemas.microsoft.com/office/drawing/2014/main" id="{CAF47315-157F-4107-AF5C-78F08AECE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16" y="643467"/>
            <a:ext cx="5278140" cy="52781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8E14968-4021-448A-B898-9B0DC5073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Supported use cases</a:t>
            </a:r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33" name="Content Placeholder 9">
            <a:extLst>
              <a:ext uri="{FF2B5EF4-FFF2-40B4-BE49-F238E27FC236}">
                <a16:creationId xmlns:a16="http://schemas.microsoft.com/office/drawing/2014/main" id="{E4F57FE9-22CF-416C-8DBC-E93A93B56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4" y="1774372"/>
            <a:ext cx="4064409" cy="2754086"/>
          </a:xfrm>
        </p:spPr>
        <p:txBody>
          <a:bodyPr anchor="t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Time to Green / recommended speed </a:t>
            </a:r>
            <a:r>
              <a:rPr lang="en-US" sz="1800" dirty="0" err="1">
                <a:solidFill>
                  <a:schemeClr val="bg1"/>
                </a:solidFill>
              </a:rPr>
              <a:t>realtime</a:t>
            </a:r>
            <a:r>
              <a:rPr lang="en-US" sz="1800" dirty="0">
                <a:solidFill>
                  <a:schemeClr val="bg1"/>
                </a:solidFill>
              </a:rPr>
              <a:t> available for road users</a:t>
            </a:r>
          </a:p>
          <a:p>
            <a:r>
              <a:rPr lang="en-US" sz="1800" dirty="0">
                <a:solidFill>
                  <a:schemeClr val="bg1"/>
                </a:solidFill>
              </a:rPr>
              <a:t>Priority requests for designated traffic</a:t>
            </a:r>
          </a:p>
          <a:p>
            <a:r>
              <a:rPr lang="en-US" sz="1800" dirty="0" err="1">
                <a:solidFill>
                  <a:schemeClr val="bg1"/>
                </a:solidFill>
              </a:rPr>
              <a:t>iTLC’s</a:t>
            </a:r>
            <a:r>
              <a:rPr lang="en-US" sz="1800" dirty="0">
                <a:solidFill>
                  <a:schemeClr val="bg1"/>
                </a:solidFill>
              </a:rPr>
              <a:t> can </a:t>
            </a:r>
            <a:r>
              <a:rPr lang="en-US" sz="1800" dirty="0" err="1">
                <a:solidFill>
                  <a:schemeClr val="bg1"/>
                </a:solidFill>
              </a:rPr>
              <a:t>realtime</a:t>
            </a:r>
            <a:r>
              <a:rPr lang="en-US" sz="1800" dirty="0">
                <a:solidFill>
                  <a:schemeClr val="bg1"/>
                </a:solidFill>
              </a:rPr>
              <a:t> optimize their planning based on incoming traffic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F780ED19-1D9B-478A-8A79-F73A807499AC}"/>
              </a:ext>
            </a:extLst>
          </p:cNvPr>
          <p:cNvGrpSpPr/>
          <p:nvPr/>
        </p:nvGrpSpPr>
        <p:grpSpPr>
          <a:xfrm>
            <a:off x="418011" y="6241329"/>
            <a:ext cx="10850507" cy="501827"/>
            <a:chOff x="418011" y="6241329"/>
            <a:chExt cx="10850507" cy="501827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7D751AC7-BF08-47B9-BE46-1B65D8859A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747" y="6286818"/>
              <a:ext cx="1992462" cy="456338"/>
            </a:xfrm>
            <a:prstGeom prst="rect">
              <a:avLst/>
            </a:prstGeom>
          </p:spPr>
        </p:pic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7B3D6BC0-9213-40ED-91CD-3E047A80B299}"/>
                </a:ext>
              </a:extLst>
            </p:cNvPr>
            <p:cNvSpPr/>
            <p:nvPr userDrawn="1"/>
          </p:nvSpPr>
          <p:spPr>
            <a:xfrm>
              <a:off x="418011" y="6287589"/>
              <a:ext cx="1837509" cy="433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Ready to use</a:t>
              </a:r>
              <a:endParaRPr lang="nl-NL" dirty="0"/>
            </a:p>
          </p:txBody>
        </p:sp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AE4DCF23-64D8-481E-9313-732EB283C417}"/>
                </a:ext>
              </a:extLst>
            </p:cNvPr>
            <p:cNvSpPr/>
            <p:nvPr userDrawn="1"/>
          </p:nvSpPr>
          <p:spPr>
            <a:xfrm>
              <a:off x="2313379" y="6287589"/>
              <a:ext cx="1837509" cy="433886"/>
            </a:xfrm>
            <a:prstGeom prst="roundRect">
              <a:avLst/>
            </a:prstGeom>
            <a:solidFill>
              <a:srgbClr val="43BB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Always available</a:t>
              </a:r>
              <a:endParaRPr lang="nl-NL" dirty="0"/>
            </a:p>
          </p:txBody>
        </p:sp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id="{F8DBFADE-BE8A-4767-85E2-1D208360841E}"/>
                </a:ext>
              </a:extLst>
            </p:cNvPr>
            <p:cNvSpPr/>
            <p:nvPr userDrawn="1"/>
          </p:nvSpPr>
          <p:spPr>
            <a:xfrm>
              <a:off x="4208747" y="6286818"/>
              <a:ext cx="1837509" cy="433886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Secure</a:t>
              </a:r>
              <a:endParaRPr lang="nl-NL" dirty="0"/>
            </a:p>
          </p:txBody>
        </p:sp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145E3791-F017-4648-B37D-BD747CAAA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18" y="6241329"/>
              <a:ext cx="1838700" cy="479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8328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E7339F-5832-4B9B-8175-03F9175D5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Ecosystem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EECBD53-17CB-451A-9454-B25594B7C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769" y="1884121"/>
            <a:ext cx="2099810" cy="209981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6CF6FBA-2FD6-417C-BA9A-13A269C68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4121"/>
            <a:ext cx="1608553" cy="160855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062B695-A497-4436-A7E2-252ECBEE83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10" y="1796190"/>
            <a:ext cx="1517502" cy="222118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0F792FF-945F-44DA-9AEC-B521AFDE6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52" y="1884121"/>
            <a:ext cx="1752927" cy="175292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83B858AF-1B39-463D-9704-50E2793C14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52" y="2021474"/>
            <a:ext cx="1772914" cy="1772914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1D0A8270-D323-4DC3-BA83-D2C285FA8135}"/>
              </a:ext>
            </a:extLst>
          </p:cNvPr>
          <p:cNvSpPr txBox="1"/>
          <p:nvPr/>
        </p:nvSpPr>
        <p:spPr>
          <a:xfrm>
            <a:off x="642869" y="4186190"/>
            <a:ext cx="2237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Smart Traffic Light</a:t>
            </a:r>
          </a:p>
          <a:p>
            <a:pPr algn="ctr"/>
            <a:r>
              <a:rPr lang="en-US" dirty="0"/>
              <a:t>Controllers able to </a:t>
            </a:r>
          </a:p>
          <a:p>
            <a:pPr algn="ctr"/>
            <a:r>
              <a:rPr lang="en-US" dirty="0"/>
              <a:t>send and receive data</a:t>
            </a:r>
          </a:p>
          <a:p>
            <a:pPr algn="ctr"/>
            <a:r>
              <a:rPr lang="en-US" dirty="0"/>
              <a:t>(C1)</a:t>
            </a:r>
            <a:endParaRPr lang="nl-NL" dirty="0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910468EC-7D6F-443A-96CC-31606C8988F0}"/>
              </a:ext>
            </a:extLst>
          </p:cNvPr>
          <p:cNvSpPr txBox="1"/>
          <p:nvPr/>
        </p:nvSpPr>
        <p:spPr>
          <a:xfrm>
            <a:off x="2880405" y="4186190"/>
            <a:ext cx="2191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Central platform</a:t>
            </a:r>
          </a:p>
          <a:p>
            <a:pPr algn="ctr"/>
            <a:r>
              <a:rPr lang="en-US" dirty="0"/>
              <a:t>HUB to connect</a:t>
            </a:r>
          </a:p>
          <a:p>
            <a:pPr algn="ctr"/>
            <a:r>
              <a:rPr lang="en-US" dirty="0"/>
              <a:t>all TLC’s and manage </a:t>
            </a:r>
          </a:p>
          <a:p>
            <a:pPr algn="ctr"/>
            <a:r>
              <a:rPr lang="en-US" dirty="0"/>
              <a:t>data exchange</a:t>
            </a:r>
            <a:endParaRPr lang="nl-NL" dirty="0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4F82BDA7-D314-49B2-8E03-EFEAAF8D90DD}"/>
              </a:ext>
            </a:extLst>
          </p:cNvPr>
          <p:cNvSpPr txBox="1"/>
          <p:nvPr/>
        </p:nvSpPr>
        <p:spPr>
          <a:xfrm>
            <a:off x="5261121" y="4195016"/>
            <a:ext cx="2047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Information brokers</a:t>
            </a:r>
          </a:p>
          <a:p>
            <a:pPr algn="ctr"/>
            <a:r>
              <a:rPr lang="en-US" dirty="0"/>
              <a:t>for geofencing and </a:t>
            </a:r>
          </a:p>
          <a:p>
            <a:pPr algn="ctr"/>
            <a:r>
              <a:rPr lang="en-US" dirty="0"/>
              <a:t>data enrichment</a:t>
            </a:r>
          </a:p>
          <a:p>
            <a:pPr algn="ctr"/>
            <a:r>
              <a:rPr lang="en-US" dirty="0"/>
              <a:t>(C2)</a:t>
            </a:r>
            <a:endParaRPr lang="nl-NL" dirty="0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DF53B3A7-1433-4FE5-9615-41888328FD67}"/>
              </a:ext>
            </a:extLst>
          </p:cNvPr>
          <p:cNvSpPr txBox="1"/>
          <p:nvPr/>
        </p:nvSpPr>
        <p:spPr>
          <a:xfrm>
            <a:off x="7803869" y="4195016"/>
            <a:ext cx="11392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End users </a:t>
            </a:r>
          </a:p>
          <a:p>
            <a:pPr algn="ctr"/>
            <a:r>
              <a:rPr lang="en-US" dirty="0"/>
              <a:t>solutions</a:t>
            </a:r>
          </a:p>
          <a:p>
            <a:pPr algn="ctr"/>
            <a:r>
              <a:rPr lang="en-US" dirty="0"/>
              <a:t>(C3)</a:t>
            </a:r>
            <a:endParaRPr lang="nl-NL" dirty="0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D2309351-C760-45B8-A9DA-187634B74946}"/>
              </a:ext>
            </a:extLst>
          </p:cNvPr>
          <p:cNvSpPr txBox="1"/>
          <p:nvPr/>
        </p:nvSpPr>
        <p:spPr>
          <a:xfrm>
            <a:off x="10032138" y="4195016"/>
            <a:ext cx="1205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Road users</a:t>
            </a:r>
          </a:p>
          <a:p>
            <a:pPr algn="ctr"/>
            <a:endParaRPr lang="nl-NL" dirty="0"/>
          </a:p>
        </p:txBody>
      </p:sp>
      <p:grpSp>
        <p:nvGrpSpPr>
          <p:cNvPr id="31" name="Groep 30">
            <a:extLst>
              <a:ext uri="{FF2B5EF4-FFF2-40B4-BE49-F238E27FC236}">
                <a16:creationId xmlns:a16="http://schemas.microsoft.com/office/drawing/2014/main" id="{11F52B83-2701-462A-A431-D77EA004D605}"/>
              </a:ext>
            </a:extLst>
          </p:cNvPr>
          <p:cNvGrpSpPr/>
          <p:nvPr/>
        </p:nvGrpSpPr>
        <p:grpSpPr>
          <a:xfrm>
            <a:off x="418011" y="6241329"/>
            <a:ext cx="10850507" cy="501827"/>
            <a:chOff x="418011" y="6241329"/>
            <a:chExt cx="10850507" cy="501827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20E861DC-07F4-4ADB-8A20-497CC95DCE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747" y="6286818"/>
              <a:ext cx="1992462" cy="456338"/>
            </a:xfrm>
            <a:prstGeom prst="rect">
              <a:avLst/>
            </a:prstGeom>
          </p:spPr>
        </p:pic>
        <p:sp>
          <p:nvSpPr>
            <p:cNvPr id="33" name="Rechthoek: afgeronde hoeken 32">
              <a:extLst>
                <a:ext uri="{FF2B5EF4-FFF2-40B4-BE49-F238E27FC236}">
                  <a16:creationId xmlns:a16="http://schemas.microsoft.com/office/drawing/2014/main" id="{1ACF91DB-69B5-436E-B304-A0E5029B3C59}"/>
                </a:ext>
              </a:extLst>
            </p:cNvPr>
            <p:cNvSpPr/>
            <p:nvPr userDrawn="1"/>
          </p:nvSpPr>
          <p:spPr>
            <a:xfrm>
              <a:off x="418011" y="6287589"/>
              <a:ext cx="1837509" cy="433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Ready to use</a:t>
              </a:r>
              <a:endParaRPr lang="nl-NL" dirty="0"/>
            </a:p>
          </p:txBody>
        </p:sp>
        <p:sp>
          <p:nvSpPr>
            <p:cNvPr id="34" name="Rechthoek: afgeronde hoeken 33">
              <a:extLst>
                <a:ext uri="{FF2B5EF4-FFF2-40B4-BE49-F238E27FC236}">
                  <a16:creationId xmlns:a16="http://schemas.microsoft.com/office/drawing/2014/main" id="{2410B84D-EF4B-4EC1-809E-1989D7C75BA9}"/>
                </a:ext>
              </a:extLst>
            </p:cNvPr>
            <p:cNvSpPr/>
            <p:nvPr userDrawn="1"/>
          </p:nvSpPr>
          <p:spPr>
            <a:xfrm>
              <a:off x="2313379" y="6287589"/>
              <a:ext cx="1837509" cy="433886"/>
            </a:xfrm>
            <a:prstGeom prst="roundRect">
              <a:avLst/>
            </a:prstGeom>
            <a:solidFill>
              <a:srgbClr val="43BB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Always available</a:t>
              </a:r>
              <a:endParaRPr lang="nl-NL" dirty="0"/>
            </a:p>
          </p:txBody>
        </p:sp>
        <p:sp>
          <p:nvSpPr>
            <p:cNvPr id="35" name="Rechthoek: afgeronde hoeken 34">
              <a:extLst>
                <a:ext uri="{FF2B5EF4-FFF2-40B4-BE49-F238E27FC236}">
                  <a16:creationId xmlns:a16="http://schemas.microsoft.com/office/drawing/2014/main" id="{5A9A45D6-1469-472D-A554-F467C9842297}"/>
                </a:ext>
              </a:extLst>
            </p:cNvPr>
            <p:cNvSpPr/>
            <p:nvPr userDrawn="1"/>
          </p:nvSpPr>
          <p:spPr>
            <a:xfrm>
              <a:off x="4208747" y="6286818"/>
              <a:ext cx="1837509" cy="433886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Secure</a:t>
              </a:r>
              <a:endParaRPr lang="nl-NL" dirty="0"/>
            </a:p>
          </p:txBody>
        </p:sp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BC92F8FB-7D2B-4572-B4E0-FCADA9ADCE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18" y="6241329"/>
              <a:ext cx="1838700" cy="479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828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al 17">
            <a:extLst>
              <a:ext uri="{FF2B5EF4-FFF2-40B4-BE49-F238E27FC236}">
                <a16:creationId xmlns:a16="http://schemas.microsoft.com/office/drawing/2014/main" id="{75330A7B-D188-46E1-BC71-B25EB6DAF7B3}"/>
              </a:ext>
            </a:extLst>
          </p:cNvPr>
          <p:cNvSpPr/>
          <p:nvPr/>
        </p:nvSpPr>
        <p:spPr>
          <a:xfrm>
            <a:off x="2838689" y="2550462"/>
            <a:ext cx="144379" cy="1638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A39A65B8-06F9-4245-8B69-5D0EB8733299}"/>
              </a:ext>
            </a:extLst>
          </p:cNvPr>
          <p:cNvSpPr/>
          <p:nvPr/>
        </p:nvSpPr>
        <p:spPr>
          <a:xfrm>
            <a:off x="1933860" y="2550462"/>
            <a:ext cx="144379" cy="1638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4698E8C9-4BFA-4B1A-8C88-535E1E396349}"/>
              </a:ext>
            </a:extLst>
          </p:cNvPr>
          <p:cNvSpPr/>
          <p:nvPr/>
        </p:nvSpPr>
        <p:spPr>
          <a:xfrm>
            <a:off x="1001027" y="2550462"/>
            <a:ext cx="144379" cy="1638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EC40DD95-CC89-4346-8205-79D71426784B}"/>
              </a:ext>
            </a:extLst>
          </p:cNvPr>
          <p:cNvSpPr/>
          <p:nvPr/>
        </p:nvSpPr>
        <p:spPr>
          <a:xfrm>
            <a:off x="11103772" y="5089082"/>
            <a:ext cx="144379" cy="1669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91686B13-74C9-4173-BF80-1312F1F759AC}"/>
              </a:ext>
            </a:extLst>
          </p:cNvPr>
          <p:cNvSpPr/>
          <p:nvPr/>
        </p:nvSpPr>
        <p:spPr>
          <a:xfrm>
            <a:off x="11103772" y="3921948"/>
            <a:ext cx="144379" cy="1669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73F6503E-FDC6-484A-869E-50176AA90528}"/>
              </a:ext>
            </a:extLst>
          </p:cNvPr>
          <p:cNvSpPr/>
          <p:nvPr/>
        </p:nvSpPr>
        <p:spPr>
          <a:xfrm>
            <a:off x="11103772" y="2806428"/>
            <a:ext cx="144379" cy="1669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AF957B26-50D4-4AD0-8B42-1FD88E8CD5C4}"/>
              </a:ext>
            </a:extLst>
          </p:cNvPr>
          <p:cNvSpPr/>
          <p:nvPr/>
        </p:nvSpPr>
        <p:spPr>
          <a:xfrm>
            <a:off x="11083120" y="1665144"/>
            <a:ext cx="144379" cy="1669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6E717357-F601-4ACB-88D8-CC0B3DFD8F8C}"/>
              </a:ext>
            </a:extLst>
          </p:cNvPr>
          <p:cNvSpPr/>
          <p:nvPr/>
        </p:nvSpPr>
        <p:spPr>
          <a:xfrm>
            <a:off x="5539060" y="2178964"/>
            <a:ext cx="144379" cy="1638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D12429DF-C76F-4B3D-8752-E32CFBAE392E}"/>
              </a:ext>
            </a:extLst>
          </p:cNvPr>
          <p:cNvSpPr/>
          <p:nvPr/>
        </p:nvSpPr>
        <p:spPr>
          <a:xfrm>
            <a:off x="8152123" y="4972317"/>
            <a:ext cx="154004" cy="1638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0C50C963-3C16-4306-AF9C-207A5DBBC78A}"/>
              </a:ext>
            </a:extLst>
          </p:cNvPr>
          <p:cNvSpPr/>
          <p:nvPr/>
        </p:nvSpPr>
        <p:spPr>
          <a:xfrm>
            <a:off x="8152123" y="1956713"/>
            <a:ext cx="154004" cy="1638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044C2BBD-CD5D-441E-9694-D107516FD1C3}"/>
              </a:ext>
            </a:extLst>
          </p:cNvPr>
          <p:cNvSpPr/>
          <p:nvPr/>
        </p:nvSpPr>
        <p:spPr>
          <a:xfrm>
            <a:off x="8152123" y="3462491"/>
            <a:ext cx="154004" cy="1638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1AEEEF8F-583B-4FE9-9F8F-A2D3D0FBAAF1}"/>
              </a:ext>
            </a:extLst>
          </p:cNvPr>
          <p:cNvSpPr/>
          <p:nvPr/>
        </p:nvSpPr>
        <p:spPr>
          <a:xfrm>
            <a:off x="2701210" y="4250544"/>
            <a:ext cx="144379" cy="1638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7C428670-208D-46E2-894A-FE5035EA1C2D}"/>
              </a:ext>
            </a:extLst>
          </p:cNvPr>
          <p:cNvSpPr/>
          <p:nvPr/>
        </p:nvSpPr>
        <p:spPr>
          <a:xfrm>
            <a:off x="2754284" y="4250544"/>
            <a:ext cx="144379" cy="1638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E7339F-5832-4B9B-8175-03F9175D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Ecosystem in action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EECBD53-17CB-451A-9454-B25594B7C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892" y="1277069"/>
            <a:ext cx="1238836" cy="123883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6CF6FBA-2FD6-417C-BA9A-13A269C68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44" y="1629268"/>
            <a:ext cx="847336" cy="84733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062B695-A497-4436-A7E2-252ECBEE83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447" y="3502294"/>
            <a:ext cx="1517502" cy="222118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0F792FF-945F-44DA-9AEC-B521AFDE6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32" y="1587962"/>
            <a:ext cx="1157133" cy="115713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83B858AF-1B39-463D-9704-50E2793C14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003" y="1346943"/>
            <a:ext cx="1325283" cy="132528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7A38616-861F-4354-B7B6-EC1B4C55AD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7" y="1629268"/>
            <a:ext cx="847336" cy="84733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2948FB0-08F5-42B8-9F7A-F113A8091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11" y="1629268"/>
            <a:ext cx="847336" cy="84733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F079009-0F0E-42C0-A2BF-3F71BFD7D4E5}"/>
              </a:ext>
            </a:extLst>
          </p:cNvPr>
          <p:cNvSpPr txBox="1"/>
          <p:nvPr/>
        </p:nvSpPr>
        <p:spPr>
          <a:xfrm>
            <a:off x="269783" y="3573531"/>
            <a:ext cx="16344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00B0F0"/>
                </a:solidFill>
              </a:rPr>
              <a:t>iTLC’s</a:t>
            </a:r>
            <a:r>
              <a:rPr lang="en-US" dirty="0">
                <a:solidFill>
                  <a:srgbClr val="00B0F0"/>
                </a:solidFill>
              </a:rPr>
              <a:t> sending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and receiving</a:t>
            </a:r>
          </a:p>
          <a:p>
            <a:pPr algn="ctr"/>
            <a:r>
              <a:rPr lang="en-US" dirty="0" err="1">
                <a:solidFill>
                  <a:srgbClr val="00B0F0"/>
                </a:solidFill>
              </a:rPr>
              <a:t>realtime</a:t>
            </a:r>
            <a:r>
              <a:rPr lang="en-US" dirty="0">
                <a:solidFill>
                  <a:srgbClr val="00B0F0"/>
                </a:solidFill>
              </a:rPr>
              <a:t> status 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with TLEX</a:t>
            </a:r>
            <a:endParaRPr lang="nl-NL" dirty="0">
              <a:solidFill>
                <a:srgbClr val="00B0F0"/>
              </a:solidFill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FA6C85E3-5C6C-445E-999A-C4DC27325F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84" y="2994965"/>
            <a:ext cx="1157133" cy="115713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0DFC781-9EE0-468A-8056-13B5A6EBAA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84" y="4475682"/>
            <a:ext cx="1157133" cy="1157133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18FCAA06-4930-4ABB-9CA7-BD45C08DAF58}"/>
              </a:ext>
            </a:extLst>
          </p:cNvPr>
          <p:cNvSpPr txBox="1"/>
          <p:nvPr/>
        </p:nvSpPr>
        <p:spPr>
          <a:xfrm>
            <a:off x="3556427" y="2660080"/>
            <a:ext cx="13479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TLEX sending and receiving </a:t>
            </a:r>
          </a:p>
          <a:p>
            <a:pPr algn="ctr"/>
            <a:r>
              <a:rPr lang="en-US" dirty="0" err="1">
                <a:solidFill>
                  <a:srgbClr val="00B050"/>
                </a:solidFill>
              </a:rPr>
              <a:t>aggregrated</a:t>
            </a:r>
            <a:r>
              <a:rPr lang="en-US" dirty="0">
                <a:solidFill>
                  <a:srgbClr val="00B050"/>
                </a:solidFill>
              </a:rPr>
              <a:t> status 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data with brokers</a:t>
            </a:r>
            <a:endParaRPr lang="nl-NL" dirty="0">
              <a:solidFill>
                <a:srgbClr val="00B050"/>
              </a:solidFill>
            </a:endParaRP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7E16BBA6-5014-4BF7-90E9-6F48CA41F1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003" y="2840895"/>
            <a:ext cx="1325283" cy="1325283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1AF1BD46-FE3B-40F2-8018-5D797B2045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003" y="4337252"/>
            <a:ext cx="1325283" cy="1325283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025A469B-AC05-4E7C-B643-C9A66C0547C5}"/>
              </a:ext>
            </a:extLst>
          </p:cNvPr>
          <p:cNvSpPr txBox="1"/>
          <p:nvPr/>
        </p:nvSpPr>
        <p:spPr>
          <a:xfrm>
            <a:off x="6266197" y="3350272"/>
            <a:ext cx="14311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Solutions work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with their preferred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brokers</a:t>
            </a:r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36" name="Afbeelding 35">
            <a:extLst>
              <a:ext uri="{FF2B5EF4-FFF2-40B4-BE49-F238E27FC236}">
                <a16:creationId xmlns:a16="http://schemas.microsoft.com/office/drawing/2014/main" id="{BA100E20-DD5B-4596-AC9C-2A712F6F3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544" y="2359079"/>
            <a:ext cx="1238836" cy="1238836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DB8F31DE-F763-4B5B-A950-B61B6EF7E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544" y="3469518"/>
            <a:ext cx="1238836" cy="1238836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6F067FDC-BB4F-442D-82BC-99D74C1F27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544" y="4598061"/>
            <a:ext cx="1238836" cy="1238836"/>
          </a:xfrm>
          <a:prstGeom prst="rect">
            <a:avLst/>
          </a:prstGeom>
        </p:spPr>
      </p:pic>
      <p:sp>
        <p:nvSpPr>
          <p:cNvPr id="39" name="Tekstvak 38">
            <a:extLst>
              <a:ext uri="{FF2B5EF4-FFF2-40B4-BE49-F238E27FC236}">
                <a16:creationId xmlns:a16="http://schemas.microsoft.com/office/drawing/2014/main" id="{5FA51E90-CC19-486F-94CE-D7B02F0993DD}"/>
              </a:ext>
            </a:extLst>
          </p:cNvPr>
          <p:cNvSpPr txBox="1"/>
          <p:nvPr/>
        </p:nvSpPr>
        <p:spPr>
          <a:xfrm>
            <a:off x="9169010" y="2140564"/>
            <a:ext cx="11886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Road users  sending and receiving data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with their preferred 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solutions </a:t>
            </a:r>
          </a:p>
        </p:txBody>
      </p:sp>
      <p:grpSp>
        <p:nvGrpSpPr>
          <p:cNvPr id="43" name="Groep 42">
            <a:extLst>
              <a:ext uri="{FF2B5EF4-FFF2-40B4-BE49-F238E27FC236}">
                <a16:creationId xmlns:a16="http://schemas.microsoft.com/office/drawing/2014/main" id="{5C28FF0A-7DF7-4FF7-B7DA-315EA69893BF}"/>
              </a:ext>
            </a:extLst>
          </p:cNvPr>
          <p:cNvGrpSpPr/>
          <p:nvPr/>
        </p:nvGrpSpPr>
        <p:grpSpPr>
          <a:xfrm>
            <a:off x="418011" y="6241329"/>
            <a:ext cx="10850507" cy="501827"/>
            <a:chOff x="418011" y="6241329"/>
            <a:chExt cx="10850507" cy="501827"/>
          </a:xfrm>
        </p:grpSpPr>
        <p:pic>
          <p:nvPicPr>
            <p:cNvPr id="44" name="Picture 6">
              <a:extLst>
                <a:ext uri="{FF2B5EF4-FFF2-40B4-BE49-F238E27FC236}">
                  <a16:creationId xmlns:a16="http://schemas.microsoft.com/office/drawing/2014/main" id="{F54FB5E3-B914-44FA-BB59-F39B1BE20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747" y="6286818"/>
              <a:ext cx="1992462" cy="456338"/>
            </a:xfrm>
            <a:prstGeom prst="rect">
              <a:avLst/>
            </a:prstGeom>
          </p:spPr>
        </p:pic>
        <p:sp>
          <p:nvSpPr>
            <p:cNvPr id="45" name="Rechthoek: afgeronde hoeken 44">
              <a:extLst>
                <a:ext uri="{FF2B5EF4-FFF2-40B4-BE49-F238E27FC236}">
                  <a16:creationId xmlns:a16="http://schemas.microsoft.com/office/drawing/2014/main" id="{2B30A733-F5F3-4D43-AC5A-6CD6F022E1D1}"/>
                </a:ext>
              </a:extLst>
            </p:cNvPr>
            <p:cNvSpPr/>
            <p:nvPr userDrawn="1"/>
          </p:nvSpPr>
          <p:spPr>
            <a:xfrm>
              <a:off x="418011" y="6287589"/>
              <a:ext cx="1837509" cy="433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Ready to use</a:t>
              </a:r>
              <a:endParaRPr lang="nl-NL" dirty="0"/>
            </a:p>
          </p:txBody>
        </p:sp>
        <p:sp>
          <p:nvSpPr>
            <p:cNvPr id="46" name="Rechthoek: afgeronde hoeken 45">
              <a:extLst>
                <a:ext uri="{FF2B5EF4-FFF2-40B4-BE49-F238E27FC236}">
                  <a16:creationId xmlns:a16="http://schemas.microsoft.com/office/drawing/2014/main" id="{81FE24F8-8DAD-4A73-833D-F1F510A1103F}"/>
                </a:ext>
              </a:extLst>
            </p:cNvPr>
            <p:cNvSpPr/>
            <p:nvPr userDrawn="1"/>
          </p:nvSpPr>
          <p:spPr>
            <a:xfrm>
              <a:off x="2313379" y="6287589"/>
              <a:ext cx="1837509" cy="433886"/>
            </a:xfrm>
            <a:prstGeom prst="roundRect">
              <a:avLst/>
            </a:prstGeom>
            <a:solidFill>
              <a:srgbClr val="43BB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Always available</a:t>
              </a:r>
              <a:endParaRPr lang="nl-NL" dirty="0"/>
            </a:p>
          </p:txBody>
        </p:sp>
        <p:sp>
          <p:nvSpPr>
            <p:cNvPr id="47" name="Rechthoek: afgeronde hoeken 46">
              <a:extLst>
                <a:ext uri="{FF2B5EF4-FFF2-40B4-BE49-F238E27FC236}">
                  <a16:creationId xmlns:a16="http://schemas.microsoft.com/office/drawing/2014/main" id="{5DF6936F-22F4-47A6-BE7E-668D33029B10}"/>
                </a:ext>
              </a:extLst>
            </p:cNvPr>
            <p:cNvSpPr/>
            <p:nvPr userDrawn="1"/>
          </p:nvSpPr>
          <p:spPr>
            <a:xfrm>
              <a:off x="4208747" y="6286818"/>
              <a:ext cx="1837509" cy="433886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Secure</a:t>
              </a:r>
              <a:endParaRPr lang="nl-NL" dirty="0"/>
            </a:p>
          </p:txBody>
        </p:sp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B5E959AF-D7A1-4A70-9405-9A5A80962D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18" y="6241329"/>
              <a:ext cx="1838700" cy="479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1300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repeatCount="600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89 0.23101 L 0.06901 0.23101 C 0.03815 0.23101 -6.25E-7 0.16736 -6.25E-7 0.11551 L -6.25E-7 3.7037E-6 " pathEditMode="relative" rAng="10800000" ptsTypes="AAAA">
                                      <p:cBhvr>
                                        <p:cTn id="6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115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repeatCount="6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0.23101 L 0.03073 0.23101 C 0.01706 0.23101 -3.125E-6 0.16736 -3.125E-6 0.11551 L -3.125E-6 3.7037E-6 " pathEditMode="relative" rAng="10800000" ptsTypes="AAAA">
                                      <p:cBhvr>
                                        <p:cTn id="8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-115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repeatCount="6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76 0.23101 L -0.00911 0.23101 C -0.00755 0.23101 -0.00547 0.16851 -0.00547 0.11759 L -0.00547 0.00416 " pathEditMode="relative" rAng="10800000" ptsTypes="AAAA">
                                      <p:cBhvr>
                                        <p:cTn id="10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1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42" presetClass="path" presetSubtype="0" repeatCount="600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23425 0.28519 " pathEditMode="relative" rAng="0" ptsTypes="AA">
                                      <p:cBhvr>
                                        <p:cTn id="16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379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6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39 -0.06944 L -3.33333E-6 -1.48148E-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347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6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023 0.14027 L 4.79167E-6 2.96296E-6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-70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" presetID="42" presetClass="path" presetSubtype="0" repeatCount="600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-0.21901 0.04561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15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6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21471 0.03241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189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6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16334E-17 L -0.20221 0.04421 " pathEditMode="relative" rAng="0" ptsTypes="AA">
                                      <p:cBhvr>
                                        <p:cTn id="30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219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000"/>
                            </p:stCondLst>
                            <p:childTnLst>
                              <p:par>
                                <p:cTn id="35" presetID="42" presetClass="path" presetSubtype="0" repeatCount="6000" accel="50000" decel="5000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23997 0.04236 " pathEditMode="relative" rAng="0" ptsTypes="AA">
                                      <p:cBhvr>
                                        <p:cTn id="36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240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6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2418 0.09537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456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6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2418 -0.06736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-298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6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2418 -0.01736 " pathEditMode="relative" rAng="0" ptsTypes="AA">
                                      <p:cBhvr>
                                        <p:cTn id="42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0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6" grpId="0" animBg="1"/>
      <p:bldP spid="42" grpId="0" animBg="1"/>
      <p:bldP spid="41" grpId="0" animBg="1"/>
      <p:bldP spid="40" grpId="0" animBg="1"/>
      <p:bldP spid="11" grpId="0" animBg="1"/>
      <p:bldP spid="23" grpId="0" animBg="1"/>
      <p:bldP spid="33" grpId="0" animBg="1"/>
      <p:bldP spid="10" grpId="0" animBg="1"/>
      <p:bldP spid="34" grpId="0" animBg="1"/>
      <p:bldP spid="25" grpId="0" animBg="1"/>
      <p:bldP spid="26" grpId="0" animBg="1"/>
      <p:bldP spid="7" grpId="0"/>
      <p:bldP spid="27" grpId="0"/>
      <p:bldP spid="35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al 17">
            <a:extLst>
              <a:ext uri="{FF2B5EF4-FFF2-40B4-BE49-F238E27FC236}">
                <a16:creationId xmlns:a16="http://schemas.microsoft.com/office/drawing/2014/main" id="{75330A7B-D188-46E1-BC71-B25EB6DAF7B3}"/>
              </a:ext>
            </a:extLst>
          </p:cNvPr>
          <p:cNvSpPr/>
          <p:nvPr/>
        </p:nvSpPr>
        <p:spPr>
          <a:xfrm>
            <a:off x="2838689" y="2550462"/>
            <a:ext cx="144379" cy="1638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A39A65B8-06F9-4245-8B69-5D0EB8733299}"/>
              </a:ext>
            </a:extLst>
          </p:cNvPr>
          <p:cNvSpPr/>
          <p:nvPr/>
        </p:nvSpPr>
        <p:spPr>
          <a:xfrm>
            <a:off x="1933860" y="2550462"/>
            <a:ext cx="144379" cy="1638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4698E8C9-4BFA-4B1A-8C88-535E1E396349}"/>
              </a:ext>
            </a:extLst>
          </p:cNvPr>
          <p:cNvSpPr/>
          <p:nvPr/>
        </p:nvSpPr>
        <p:spPr>
          <a:xfrm>
            <a:off x="1001027" y="2550462"/>
            <a:ext cx="144379" cy="1638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Ovaal 41">
            <a:extLst>
              <a:ext uri="{FF2B5EF4-FFF2-40B4-BE49-F238E27FC236}">
                <a16:creationId xmlns:a16="http://schemas.microsoft.com/office/drawing/2014/main" id="{EC40DD95-CC89-4346-8205-79D71426784B}"/>
              </a:ext>
            </a:extLst>
          </p:cNvPr>
          <p:cNvSpPr/>
          <p:nvPr/>
        </p:nvSpPr>
        <p:spPr>
          <a:xfrm>
            <a:off x="11103772" y="5089082"/>
            <a:ext cx="144379" cy="1669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91686B13-74C9-4173-BF80-1312F1F759AC}"/>
              </a:ext>
            </a:extLst>
          </p:cNvPr>
          <p:cNvSpPr/>
          <p:nvPr/>
        </p:nvSpPr>
        <p:spPr>
          <a:xfrm>
            <a:off x="11103772" y="3921948"/>
            <a:ext cx="144379" cy="1669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73F6503E-FDC6-484A-869E-50176AA90528}"/>
              </a:ext>
            </a:extLst>
          </p:cNvPr>
          <p:cNvSpPr/>
          <p:nvPr/>
        </p:nvSpPr>
        <p:spPr>
          <a:xfrm>
            <a:off x="11103772" y="2806428"/>
            <a:ext cx="144379" cy="1669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AF957B26-50D4-4AD0-8B42-1FD88E8CD5C4}"/>
              </a:ext>
            </a:extLst>
          </p:cNvPr>
          <p:cNvSpPr/>
          <p:nvPr/>
        </p:nvSpPr>
        <p:spPr>
          <a:xfrm>
            <a:off x="11083120" y="1665144"/>
            <a:ext cx="144379" cy="1669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6E717357-F601-4ACB-88D8-CC0B3DFD8F8C}"/>
              </a:ext>
            </a:extLst>
          </p:cNvPr>
          <p:cNvSpPr/>
          <p:nvPr/>
        </p:nvSpPr>
        <p:spPr>
          <a:xfrm>
            <a:off x="5539060" y="2178964"/>
            <a:ext cx="144379" cy="1638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al 32">
            <a:extLst>
              <a:ext uri="{FF2B5EF4-FFF2-40B4-BE49-F238E27FC236}">
                <a16:creationId xmlns:a16="http://schemas.microsoft.com/office/drawing/2014/main" id="{D12429DF-C76F-4B3D-8752-E32CFBAE392E}"/>
              </a:ext>
            </a:extLst>
          </p:cNvPr>
          <p:cNvSpPr/>
          <p:nvPr/>
        </p:nvSpPr>
        <p:spPr>
          <a:xfrm>
            <a:off x="8152123" y="4972317"/>
            <a:ext cx="154004" cy="1638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0C50C963-3C16-4306-AF9C-207A5DBBC78A}"/>
              </a:ext>
            </a:extLst>
          </p:cNvPr>
          <p:cNvSpPr/>
          <p:nvPr/>
        </p:nvSpPr>
        <p:spPr>
          <a:xfrm>
            <a:off x="8152123" y="1956713"/>
            <a:ext cx="154004" cy="1638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044C2BBD-CD5D-441E-9694-D107516FD1C3}"/>
              </a:ext>
            </a:extLst>
          </p:cNvPr>
          <p:cNvSpPr/>
          <p:nvPr/>
        </p:nvSpPr>
        <p:spPr>
          <a:xfrm>
            <a:off x="8152123" y="3462491"/>
            <a:ext cx="154004" cy="1638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1AEEEF8F-583B-4FE9-9F8F-A2D3D0FBAAF1}"/>
              </a:ext>
            </a:extLst>
          </p:cNvPr>
          <p:cNvSpPr/>
          <p:nvPr/>
        </p:nvSpPr>
        <p:spPr>
          <a:xfrm>
            <a:off x="2701210" y="4250544"/>
            <a:ext cx="144379" cy="1638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7C428670-208D-46E2-894A-FE5035EA1C2D}"/>
              </a:ext>
            </a:extLst>
          </p:cNvPr>
          <p:cNvSpPr/>
          <p:nvPr/>
        </p:nvSpPr>
        <p:spPr>
          <a:xfrm>
            <a:off x="2754284" y="4250544"/>
            <a:ext cx="144379" cy="1638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E7339F-5832-4B9B-8175-03F9175D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Ecosystem in action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EECBD53-17CB-451A-9454-B25594B7C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892" y="1277069"/>
            <a:ext cx="1238836" cy="123883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6CF6FBA-2FD6-417C-BA9A-13A269C68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44" y="1629268"/>
            <a:ext cx="847336" cy="84733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062B695-A497-4436-A7E2-252ECBEE83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447" y="3502294"/>
            <a:ext cx="1517502" cy="222118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0F792FF-945F-44DA-9AEC-B521AFDE6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32" y="1587962"/>
            <a:ext cx="1157133" cy="115713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83B858AF-1B39-463D-9704-50E2793C14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003" y="1346943"/>
            <a:ext cx="1325283" cy="132528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7A38616-861F-4354-B7B6-EC1B4C55AD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77" y="1629268"/>
            <a:ext cx="847336" cy="84733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2948FB0-08F5-42B8-9F7A-F113A8091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211" y="1629268"/>
            <a:ext cx="847336" cy="84733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F079009-0F0E-42C0-A2BF-3F71BFD7D4E5}"/>
              </a:ext>
            </a:extLst>
          </p:cNvPr>
          <p:cNvSpPr txBox="1"/>
          <p:nvPr/>
        </p:nvSpPr>
        <p:spPr>
          <a:xfrm>
            <a:off x="269783" y="3573531"/>
            <a:ext cx="16344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00B0F0"/>
                </a:solidFill>
              </a:rPr>
              <a:t>iTLC’s</a:t>
            </a:r>
            <a:r>
              <a:rPr lang="en-US" dirty="0">
                <a:solidFill>
                  <a:srgbClr val="00B0F0"/>
                </a:solidFill>
              </a:rPr>
              <a:t> sending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and receiving</a:t>
            </a:r>
          </a:p>
          <a:p>
            <a:pPr algn="ctr"/>
            <a:r>
              <a:rPr lang="en-US" dirty="0" err="1">
                <a:solidFill>
                  <a:srgbClr val="00B0F0"/>
                </a:solidFill>
              </a:rPr>
              <a:t>realtime</a:t>
            </a:r>
            <a:r>
              <a:rPr lang="en-US" dirty="0">
                <a:solidFill>
                  <a:srgbClr val="00B0F0"/>
                </a:solidFill>
              </a:rPr>
              <a:t> status 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with TLEX</a:t>
            </a:r>
            <a:endParaRPr lang="nl-NL" dirty="0">
              <a:solidFill>
                <a:srgbClr val="00B0F0"/>
              </a:solidFill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FA6C85E3-5C6C-445E-999A-C4DC27325F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84" y="2994965"/>
            <a:ext cx="1157133" cy="115713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0DFC781-9EE0-468A-8056-13B5A6EBAA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84" y="4475682"/>
            <a:ext cx="1157133" cy="1157133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18FCAA06-4930-4ABB-9CA7-BD45C08DAF58}"/>
              </a:ext>
            </a:extLst>
          </p:cNvPr>
          <p:cNvSpPr txBox="1"/>
          <p:nvPr/>
        </p:nvSpPr>
        <p:spPr>
          <a:xfrm>
            <a:off x="3556427" y="2660080"/>
            <a:ext cx="13479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TLEX sending and receiving </a:t>
            </a:r>
          </a:p>
          <a:p>
            <a:pPr algn="ctr"/>
            <a:r>
              <a:rPr lang="en-US" dirty="0" err="1">
                <a:solidFill>
                  <a:srgbClr val="00B050"/>
                </a:solidFill>
              </a:rPr>
              <a:t>aggregrated</a:t>
            </a:r>
            <a:r>
              <a:rPr lang="en-US" dirty="0">
                <a:solidFill>
                  <a:srgbClr val="00B050"/>
                </a:solidFill>
              </a:rPr>
              <a:t> status 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data with brokers</a:t>
            </a:r>
            <a:endParaRPr lang="nl-NL" dirty="0">
              <a:solidFill>
                <a:srgbClr val="00B050"/>
              </a:solidFill>
            </a:endParaRP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7E16BBA6-5014-4BF7-90E9-6F48CA41F1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003" y="2840895"/>
            <a:ext cx="1325283" cy="1325283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1AF1BD46-FE3B-40F2-8018-5D797B2045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003" y="4337252"/>
            <a:ext cx="1325283" cy="1325283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025A469B-AC05-4E7C-B643-C9A66C0547C5}"/>
              </a:ext>
            </a:extLst>
          </p:cNvPr>
          <p:cNvSpPr txBox="1"/>
          <p:nvPr/>
        </p:nvSpPr>
        <p:spPr>
          <a:xfrm>
            <a:off x="6266197" y="3350272"/>
            <a:ext cx="14311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Solutions work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with their preferred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brokers</a:t>
            </a:r>
            <a:endParaRPr lang="nl-NL" dirty="0">
              <a:solidFill>
                <a:srgbClr val="0070C0"/>
              </a:solidFill>
            </a:endParaRPr>
          </a:p>
        </p:txBody>
      </p:sp>
      <p:pic>
        <p:nvPicPr>
          <p:cNvPr id="36" name="Afbeelding 35">
            <a:extLst>
              <a:ext uri="{FF2B5EF4-FFF2-40B4-BE49-F238E27FC236}">
                <a16:creationId xmlns:a16="http://schemas.microsoft.com/office/drawing/2014/main" id="{BA100E20-DD5B-4596-AC9C-2A712F6F3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544" y="2359079"/>
            <a:ext cx="1238836" cy="1238836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DB8F31DE-F763-4B5B-A950-B61B6EF7E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544" y="3469518"/>
            <a:ext cx="1238836" cy="1238836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6F067FDC-BB4F-442D-82BC-99D74C1F27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544" y="4598061"/>
            <a:ext cx="1238836" cy="1238836"/>
          </a:xfrm>
          <a:prstGeom prst="rect">
            <a:avLst/>
          </a:prstGeom>
        </p:spPr>
      </p:pic>
      <p:sp>
        <p:nvSpPr>
          <p:cNvPr id="39" name="Tekstvak 38">
            <a:extLst>
              <a:ext uri="{FF2B5EF4-FFF2-40B4-BE49-F238E27FC236}">
                <a16:creationId xmlns:a16="http://schemas.microsoft.com/office/drawing/2014/main" id="{5FA51E90-CC19-486F-94CE-D7B02F0993DD}"/>
              </a:ext>
            </a:extLst>
          </p:cNvPr>
          <p:cNvSpPr txBox="1"/>
          <p:nvPr/>
        </p:nvSpPr>
        <p:spPr>
          <a:xfrm>
            <a:off x="9169010" y="2140564"/>
            <a:ext cx="11886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Road users  sending and receiving data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with their preferred 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solutions </a:t>
            </a:r>
          </a:p>
        </p:txBody>
      </p:sp>
      <p:grpSp>
        <p:nvGrpSpPr>
          <p:cNvPr id="43" name="Groep 42">
            <a:extLst>
              <a:ext uri="{FF2B5EF4-FFF2-40B4-BE49-F238E27FC236}">
                <a16:creationId xmlns:a16="http://schemas.microsoft.com/office/drawing/2014/main" id="{5C28FF0A-7DF7-4FF7-B7DA-315EA69893BF}"/>
              </a:ext>
            </a:extLst>
          </p:cNvPr>
          <p:cNvGrpSpPr/>
          <p:nvPr/>
        </p:nvGrpSpPr>
        <p:grpSpPr>
          <a:xfrm>
            <a:off x="418011" y="6241329"/>
            <a:ext cx="10850507" cy="501827"/>
            <a:chOff x="418011" y="6241329"/>
            <a:chExt cx="10850507" cy="501827"/>
          </a:xfrm>
        </p:grpSpPr>
        <p:pic>
          <p:nvPicPr>
            <p:cNvPr id="44" name="Picture 6">
              <a:extLst>
                <a:ext uri="{FF2B5EF4-FFF2-40B4-BE49-F238E27FC236}">
                  <a16:creationId xmlns:a16="http://schemas.microsoft.com/office/drawing/2014/main" id="{F54FB5E3-B914-44FA-BB59-F39B1BE20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747" y="6286818"/>
              <a:ext cx="1992462" cy="456338"/>
            </a:xfrm>
            <a:prstGeom prst="rect">
              <a:avLst/>
            </a:prstGeom>
          </p:spPr>
        </p:pic>
        <p:sp>
          <p:nvSpPr>
            <p:cNvPr id="45" name="Rechthoek: afgeronde hoeken 44">
              <a:extLst>
                <a:ext uri="{FF2B5EF4-FFF2-40B4-BE49-F238E27FC236}">
                  <a16:creationId xmlns:a16="http://schemas.microsoft.com/office/drawing/2014/main" id="{2B30A733-F5F3-4D43-AC5A-6CD6F022E1D1}"/>
                </a:ext>
              </a:extLst>
            </p:cNvPr>
            <p:cNvSpPr/>
            <p:nvPr userDrawn="1"/>
          </p:nvSpPr>
          <p:spPr>
            <a:xfrm>
              <a:off x="418011" y="6287589"/>
              <a:ext cx="1837509" cy="433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Ready to use</a:t>
              </a:r>
              <a:endParaRPr lang="nl-NL" dirty="0"/>
            </a:p>
          </p:txBody>
        </p:sp>
        <p:sp>
          <p:nvSpPr>
            <p:cNvPr id="46" name="Rechthoek: afgeronde hoeken 45">
              <a:extLst>
                <a:ext uri="{FF2B5EF4-FFF2-40B4-BE49-F238E27FC236}">
                  <a16:creationId xmlns:a16="http://schemas.microsoft.com/office/drawing/2014/main" id="{81FE24F8-8DAD-4A73-833D-F1F510A1103F}"/>
                </a:ext>
              </a:extLst>
            </p:cNvPr>
            <p:cNvSpPr/>
            <p:nvPr userDrawn="1"/>
          </p:nvSpPr>
          <p:spPr>
            <a:xfrm>
              <a:off x="2313379" y="6287589"/>
              <a:ext cx="1837509" cy="433886"/>
            </a:xfrm>
            <a:prstGeom prst="roundRect">
              <a:avLst/>
            </a:prstGeom>
            <a:solidFill>
              <a:srgbClr val="43BB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Always available</a:t>
              </a:r>
              <a:endParaRPr lang="nl-NL" dirty="0"/>
            </a:p>
          </p:txBody>
        </p:sp>
        <p:sp>
          <p:nvSpPr>
            <p:cNvPr id="47" name="Rechthoek: afgeronde hoeken 46">
              <a:extLst>
                <a:ext uri="{FF2B5EF4-FFF2-40B4-BE49-F238E27FC236}">
                  <a16:creationId xmlns:a16="http://schemas.microsoft.com/office/drawing/2014/main" id="{5DF6936F-22F4-47A6-BE7E-668D33029B10}"/>
                </a:ext>
              </a:extLst>
            </p:cNvPr>
            <p:cNvSpPr/>
            <p:nvPr userDrawn="1"/>
          </p:nvSpPr>
          <p:spPr>
            <a:xfrm>
              <a:off x="4208747" y="6286818"/>
              <a:ext cx="1837509" cy="433886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Secure</a:t>
              </a:r>
              <a:endParaRPr lang="nl-NL" dirty="0"/>
            </a:p>
          </p:txBody>
        </p:sp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B5E959AF-D7A1-4A70-9405-9A5A80962D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18" y="6241329"/>
              <a:ext cx="1838700" cy="479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38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repeatCount="400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89 0.23101 L 0.06901 0.23101 C 0.03815 0.23101 -6.25E-7 0.16736 -6.25E-7 0.11551 L -6.25E-7 3.7037E-6 " pathEditMode="relative" rAng="10800000" ptsTypes="AAAA">
                                      <p:cBhvr>
                                        <p:cTn id="6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115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repeatCount="4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0.23101 L 0.03073 0.23101 C 0.01706 0.23101 -3.125E-6 0.16736 -3.125E-6 0.11551 L -3.125E-6 3.7037E-6 " pathEditMode="relative" rAng="10800000" ptsTypes="AAAA">
                                      <p:cBhvr>
                                        <p:cTn id="8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" y="-1155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0" presetClass="path" presetSubtype="0" repeatCount="4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76 0.23101 L -0.00911 0.23101 C -0.00755 0.23101 -0.00547 0.16851 -0.00547 0.11759 L -0.00547 0.00416 " pathEditMode="relative" rAng="10800000" ptsTypes="AAAA">
                                      <p:cBhvr>
                                        <p:cTn id="10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1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4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23425 0.28519 " pathEditMode="relative" rAng="0" ptsTypes="AA">
                                      <p:cBhvr>
                                        <p:cTn id="15" dur="1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137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4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39 -0.06944 L -3.33333E-6 -1.48148E-6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347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4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023 0.14027 L 4.79167E-6 2.96296E-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-701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4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-0.21901 0.04561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155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4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21471 0.03241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189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4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16334E-17 L -0.20221 0.04421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21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4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23997 0.04236 " pathEditMode="relative" rAng="0" ptsTypes="AA">
                                      <p:cBhvr>
                                        <p:cTn id="33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240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4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-0.2418 0.09537 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456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repeatCount="4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2418 -0.06736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-29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repeatCount="4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2418 -0.01736 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01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6" grpId="0" animBg="1"/>
      <p:bldP spid="42" grpId="0" animBg="1"/>
      <p:bldP spid="41" grpId="0" animBg="1"/>
      <p:bldP spid="40" grpId="0" animBg="1"/>
      <p:bldP spid="11" grpId="0" animBg="1"/>
      <p:bldP spid="23" grpId="0" animBg="1"/>
      <p:bldP spid="33" grpId="0" animBg="1"/>
      <p:bldP spid="10" grpId="0" animBg="1"/>
      <p:bldP spid="34" grpId="0" animBg="1"/>
      <p:bldP spid="25" grpId="0" animBg="1"/>
      <p:bldP spid="26" grpId="0" animBg="1"/>
      <p:bldP spid="7" grpId="0"/>
      <p:bldP spid="27" grpId="0"/>
      <p:bldP spid="35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B0045B77-E678-4DE0-811A-6EF092881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5" r="-2" b="16530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00968E-0A99-46C4-A9B2-6A63AC66F4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TLEX characteristics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FC2FF16-5584-4184-AC58-6909116381D3}"/>
              </a:ext>
            </a:extLst>
          </p:cNvPr>
          <p:cNvSpPr txBox="1"/>
          <p:nvPr/>
        </p:nvSpPr>
        <p:spPr>
          <a:xfrm>
            <a:off x="3147461" y="120284"/>
            <a:ext cx="7132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Scalable near infinity</a:t>
            </a:r>
          </a:p>
          <a:p>
            <a:r>
              <a:rPr lang="en-US"/>
              <a:t>Redundant application architecture with integrated load balancing</a:t>
            </a:r>
          </a:p>
          <a:p>
            <a:r>
              <a:rPr lang="en-US"/>
              <a:t>Data encryption (</a:t>
            </a:r>
            <a:r>
              <a:rPr lang="nl-NL"/>
              <a:t>TLSv1.2)</a:t>
            </a:r>
            <a:endParaRPr lang="en-US"/>
          </a:p>
          <a:p>
            <a:r>
              <a:rPr lang="en-US"/>
              <a:t>Layered authorization model</a:t>
            </a:r>
          </a:p>
          <a:p>
            <a:r>
              <a:rPr lang="en-US"/>
              <a:t>Session logging and tracking with automated failsafe mechanisms</a:t>
            </a:r>
          </a:p>
          <a:p>
            <a:r>
              <a:rPr lang="en-US"/>
              <a:t>Secure software design</a:t>
            </a:r>
          </a:p>
          <a:p>
            <a:r>
              <a:rPr lang="en-US"/>
              <a:t>DDoS attack protection</a:t>
            </a:r>
          </a:p>
          <a:p>
            <a:r>
              <a:rPr lang="en-US"/>
              <a:t>Monthly pentesting</a:t>
            </a:r>
          </a:p>
          <a:p>
            <a:r>
              <a:rPr lang="en-US"/>
              <a:t>24x7 support, management and monitoring</a:t>
            </a:r>
          </a:p>
          <a:p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F0463599-B4BE-4B4C-BCB0-4277EC234EF7}"/>
              </a:ext>
            </a:extLst>
          </p:cNvPr>
          <p:cNvGrpSpPr/>
          <p:nvPr/>
        </p:nvGrpSpPr>
        <p:grpSpPr>
          <a:xfrm>
            <a:off x="418011" y="6241329"/>
            <a:ext cx="10850507" cy="501827"/>
            <a:chOff x="418011" y="6241329"/>
            <a:chExt cx="10850507" cy="5018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1E1905-980F-48DD-ACC6-C2B37150F5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747" y="6286818"/>
              <a:ext cx="1992462" cy="456338"/>
            </a:xfrm>
            <a:prstGeom prst="rect">
              <a:avLst/>
            </a:prstGeom>
          </p:spPr>
        </p:pic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67EC733C-9161-49EB-A439-DBFCF98C27FD}"/>
                </a:ext>
              </a:extLst>
            </p:cNvPr>
            <p:cNvSpPr/>
            <p:nvPr userDrawn="1"/>
          </p:nvSpPr>
          <p:spPr>
            <a:xfrm>
              <a:off x="418011" y="6287589"/>
              <a:ext cx="1837509" cy="433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Ready to use</a:t>
              </a:r>
              <a:endParaRPr lang="nl-NL" dirty="0"/>
            </a:p>
          </p:txBody>
        </p:sp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2D3402B3-367D-41AD-BA18-787DB0B3254A}"/>
                </a:ext>
              </a:extLst>
            </p:cNvPr>
            <p:cNvSpPr/>
            <p:nvPr userDrawn="1"/>
          </p:nvSpPr>
          <p:spPr>
            <a:xfrm>
              <a:off x="2313379" y="6287589"/>
              <a:ext cx="1837509" cy="433886"/>
            </a:xfrm>
            <a:prstGeom prst="roundRect">
              <a:avLst/>
            </a:prstGeom>
            <a:solidFill>
              <a:srgbClr val="43BB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Always available</a:t>
              </a:r>
              <a:endParaRPr lang="nl-NL" dirty="0"/>
            </a:p>
          </p:txBody>
        </p:sp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63CC0790-8814-463C-AB5A-6A56F68B4D71}"/>
                </a:ext>
              </a:extLst>
            </p:cNvPr>
            <p:cNvSpPr/>
            <p:nvPr userDrawn="1"/>
          </p:nvSpPr>
          <p:spPr>
            <a:xfrm>
              <a:off x="4208747" y="6286818"/>
              <a:ext cx="1837509" cy="433886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Secure</a:t>
              </a:r>
              <a:endParaRPr lang="nl-NL" dirty="0"/>
            </a:p>
          </p:txBody>
        </p: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FD66CC92-15FF-456B-A835-8A70EC9222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18" y="6241329"/>
              <a:ext cx="1838700" cy="479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947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LX dashboard">
            <a:hlinkClick r:id="" action="ppaction://media"/>
            <a:extLst>
              <a:ext uri="{FF2B5EF4-FFF2-40B4-BE49-F238E27FC236}">
                <a16:creationId xmlns:a16="http://schemas.microsoft.com/office/drawing/2014/main" id="{D66FB6AC-C1BF-45A5-8FEF-CA15BE0A63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025" y="567889"/>
            <a:ext cx="9856271" cy="5544152"/>
          </a:xfrm>
          <a:prstGeom prst="rect">
            <a:avLst/>
          </a:prstGeom>
        </p:spPr>
      </p:pic>
      <p:sp>
        <p:nvSpPr>
          <p:cNvPr id="13" name="Rectangular Callout 9">
            <a:extLst>
              <a:ext uri="{FF2B5EF4-FFF2-40B4-BE49-F238E27FC236}">
                <a16:creationId xmlns:a16="http://schemas.microsoft.com/office/drawing/2014/main" id="{36E43CD1-A3FB-4902-A050-F5527AE39D45}"/>
              </a:ext>
            </a:extLst>
          </p:cNvPr>
          <p:cNvSpPr/>
          <p:nvPr/>
        </p:nvSpPr>
        <p:spPr>
          <a:xfrm>
            <a:off x="1245428" y="4167740"/>
            <a:ext cx="3669103" cy="361099"/>
          </a:xfrm>
          <a:prstGeom prst="wedgeRectCallout">
            <a:avLst>
              <a:gd name="adj1" fmla="val 9223"/>
              <a:gd name="adj2" fmla="val -90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Average latency: +/- 8 </a:t>
            </a:r>
            <a:r>
              <a:rPr lang="en-US" dirty="0" err="1"/>
              <a:t>ms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Rectangular Callout 8">
            <a:extLst>
              <a:ext uri="{FF2B5EF4-FFF2-40B4-BE49-F238E27FC236}">
                <a16:creationId xmlns:a16="http://schemas.microsoft.com/office/drawing/2014/main" id="{E94D2718-EBE0-4577-AEEB-B34D388059B4}"/>
              </a:ext>
            </a:extLst>
          </p:cNvPr>
          <p:cNvSpPr/>
          <p:nvPr/>
        </p:nvSpPr>
        <p:spPr>
          <a:xfrm>
            <a:off x="7583154" y="3496637"/>
            <a:ext cx="4163683" cy="1342205"/>
          </a:xfrm>
          <a:prstGeom prst="wedgeRectCallout">
            <a:avLst>
              <a:gd name="adj1" fmla="val -88917"/>
              <a:gd name="adj2" fmla="val 628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1 Netherlands:</a:t>
            </a:r>
          </a:p>
          <a:p>
            <a:pPr algn="ctr"/>
            <a:r>
              <a:rPr lang="en-US" dirty="0"/>
              <a:t>+/- 45 million messages per minute</a:t>
            </a:r>
          </a:p>
          <a:p>
            <a:pPr algn="ctr"/>
            <a:r>
              <a:rPr lang="en-US" dirty="0"/>
              <a:t>Between TLC’s and road users</a:t>
            </a:r>
          </a:p>
          <a:p>
            <a:pPr algn="ctr"/>
            <a:r>
              <a:rPr lang="en-US" dirty="0"/>
              <a:t>(SPAT/MAP/DENM/CAM/SRM /SSM)</a:t>
            </a:r>
          </a:p>
        </p:txBody>
      </p:sp>
      <p:sp>
        <p:nvSpPr>
          <p:cNvPr id="15" name="Rectangular Callout 11">
            <a:extLst>
              <a:ext uri="{FF2B5EF4-FFF2-40B4-BE49-F238E27FC236}">
                <a16:creationId xmlns:a16="http://schemas.microsoft.com/office/drawing/2014/main" id="{27E873E4-21C2-4F18-8810-72905320602A}"/>
              </a:ext>
            </a:extLst>
          </p:cNvPr>
          <p:cNvSpPr/>
          <p:nvPr/>
        </p:nvSpPr>
        <p:spPr>
          <a:xfrm>
            <a:off x="9877780" y="1116037"/>
            <a:ext cx="1869057" cy="1620057"/>
          </a:xfrm>
          <a:prstGeom prst="wedgeRectCallout">
            <a:avLst>
              <a:gd name="adj1" fmla="val -101578"/>
              <a:gd name="adj2" fmla="val 391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Phase 1 Netherlands:</a:t>
            </a:r>
          </a:p>
          <a:p>
            <a:pPr algn="ctr"/>
            <a:r>
              <a:rPr lang="en-US" dirty="0"/>
              <a:t>1268 </a:t>
            </a:r>
            <a:r>
              <a:rPr lang="en-US" dirty="0" err="1"/>
              <a:t>iTLC’s</a:t>
            </a:r>
            <a:endParaRPr lang="en-US" dirty="0"/>
          </a:p>
          <a:p>
            <a:pPr algn="ctr"/>
            <a:r>
              <a:rPr lang="en-US" dirty="0"/>
              <a:t>3 Brokers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27830972-95F3-440C-A56D-D53A3828CD76}"/>
              </a:ext>
            </a:extLst>
          </p:cNvPr>
          <p:cNvGrpSpPr/>
          <p:nvPr/>
        </p:nvGrpSpPr>
        <p:grpSpPr>
          <a:xfrm>
            <a:off x="418011" y="6241329"/>
            <a:ext cx="10850507" cy="501827"/>
            <a:chOff x="418011" y="6241329"/>
            <a:chExt cx="10850507" cy="5018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335504-1EEE-4A36-AB79-4D8D27F8AC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747" y="6286818"/>
              <a:ext cx="1992462" cy="456338"/>
            </a:xfrm>
            <a:prstGeom prst="rect">
              <a:avLst/>
            </a:prstGeom>
          </p:spPr>
        </p:pic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1EE8912E-943C-46EF-A3AC-0FE78E6E57E6}"/>
                </a:ext>
              </a:extLst>
            </p:cNvPr>
            <p:cNvSpPr/>
            <p:nvPr userDrawn="1"/>
          </p:nvSpPr>
          <p:spPr>
            <a:xfrm>
              <a:off x="418011" y="6287589"/>
              <a:ext cx="1837509" cy="433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Ready to use</a:t>
              </a:r>
              <a:endParaRPr lang="nl-NL" dirty="0"/>
            </a:p>
          </p:txBody>
        </p:sp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1E578F27-4890-461B-AA41-B2D394A6FDD2}"/>
                </a:ext>
              </a:extLst>
            </p:cNvPr>
            <p:cNvSpPr/>
            <p:nvPr userDrawn="1"/>
          </p:nvSpPr>
          <p:spPr>
            <a:xfrm>
              <a:off x="2313379" y="6287589"/>
              <a:ext cx="1837509" cy="433886"/>
            </a:xfrm>
            <a:prstGeom prst="roundRect">
              <a:avLst/>
            </a:prstGeom>
            <a:solidFill>
              <a:srgbClr val="43BB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Always available</a:t>
              </a:r>
              <a:endParaRPr lang="nl-NL" dirty="0"/>
            </a:p>
          </p:txBody>
        </p:sp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9C718D6A-8521-4588-928D-34A9D72083E6}"/>
                </a:ext>
              </a:extLst>
            </p:cNvPr>
            <p:cNvSpPr/>
            <p:nvPr userDrawn="1"/>
          </p:nvSpPr>
          <p:spPr>
            <a:xfrm>
              <a:off x="4208747" y="6286818"/>
              <a:ext cx="1837509" cy="433886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Secure</a:t>
              </a:r>
              <a:endParaRPr lang="nl-NL" dirty="0"/>
            </a:p>
          </p:txBody>
        </p:sp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FF18914A-85D6-4063-9BCA-25DFC89AAD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18" y="6241329"/>
              <a:ext cx="1838700" cy="479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498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493C33-68DD-4A23-B84C-D00519137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TLEX Documentation and support portal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F357228-98A8-4AAD-9E88-719545F51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7" y="1382190"/>
            <a:ext cx="7864793" cy="481813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699FADF-DF9B-4E03-941B-811B09120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963" y="1849585"/>
            <a:ext cx="7719244" cy="3883342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5EDBC95C-8476-4A6D-879E-89AFA13979EE}"/>
              </a:ext>
            </a:extLst>
          </p:cNvPr>
          <p:cNvGrpSpPr/>
          <p:nvPr/>
        </p:nvGrpSpPr>
        <p:grpSpPr>
          <a:xfrm>
            <a:off x="418011" y="6241329"/>
            <a:ext cx="10850507" cy="501827"/>
            <a:chOff x="418011" y="6241329"/>
            <a:chExt cx="10850507" cy="5018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7DC70F-81DC-49E8-9C62-74F3D5BDF5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7747" y="6286818"/>
              <a:ext cx="1992462" cy="456338"/>
            </a:xfrm>
            <a:prstGeom prst="rect">
              <a:avLst/>
            </a:prstGeom>
          </p:spPr>
        </p:pic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30CEA9EC-64E6-4D8E-8A73-0CDC11AAF0B1}"/>
                </a:ext>
              </a:extLst>
            </p:cNvPr>
            <p:cNvSpPr/>
            <p:nvPr userDrawn="1"/>
          </p:nvSpPr>
          <p:spPr>
            <a:xfrm>
              <a:off x="418011" y="6287589"/>
              <a:ext cx="1837509" cy="433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Ready to use</a:t>
              </a:r>
              <a:endParaRPr lang="nl-NL" dirty="0"/>
            </a:p>
          </p:txBody>
        </p:sp>
        <p:sp>
          <p:nvSpPr>
            <p:cNvPr id="9" name="Rechthoek: afgeronde hoeken 8">
              <a:extLst>
                <a:ext uri="{FF2B5EF4-FFF2-40B4-BE49-F238E27FC236}">
                  <a16:creationId xmlns:a16="http://schemas.microsoft.com/office/drawing/2014/main" id="{7F41D5E5-77C2-4C4A-8A25-F884046A5F44}"/>
                </a:ext>
              </a:extLst>
            </p:cNvPr>
            <p:cNvSpPr/>
            <p:nvPr userDrawn="1"/>
          </p:nvSpPr>
          <p:spPr>
            <a:xfrm>
              <a:off x="2313379" y="6287589"/>
              <a:ext cx="1837509" cy="433886"/>
            </a:xfrm>
            <a:prstGeom prst="roundRect">
              <a:avLst/>
            </a:prstGeom>
            <a:solidFill>
              <a:srgbClr val="43BB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Always available</a:t>
              </a:r>
              <a:endParaRPr lang="nl-NL" dirty="0"/>
            </a:p>
          </p:txBody>
        </p:sp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1F3FB751-7901-4B99-AB65-415F7D696365}"/>
                </a:ext>
              </a:extLst>
            </p:cNvPr>
            <p:cNvSpPr/>
            <p:nvPr userDrawn="1"/>
          </p:nvSpPr>
          <p:spPr>
            <a:xfrm>
              <a:off x="4208747" y="6286818"/>
              <a:ext cx="1837509" cy="433886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Secure</a:t>
              </a:r>
              <a:endParaRPr lang="nl-NL" dirty="0"/>
            </a:p>
          </p:txBody>
        </p: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F975A070-5C60-4589-A3C2-91E6F4043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18" y="6241329"/>
              <a:ext cx="1838700" cy="479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73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b9ebd9d-96b5-4c87-afd7-ccedc98ccda2">
      <UserInfo>
        <DisplayName>Roelof Hellemans</DisplayName>
        <AccountId>12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7374370AF45146AEC1991B45E794BC" ma:contentTypeVersion="4" ma:contentTypeDescription="Een nieuw document maken." ma:contentTypeScope="" ma:versionID="32fb7566ed5443ca3206adb25eb87eff">
  <xsd:schema xmlns:xsd="http://www.w3.org/2001/XMLSchema" xmlns:xs="http://www.w3.org/2001/XMLSchema" xmlns:p="http://schemas.microsoft.com/office/2006/metadata/properties" xmlns:ns2="947dab71-b516-4f83-9ef7-8dd52c00ad60" xmlns:ns3="3b9ebd9d-96b5-4c87-afd7-ccedc98ccda2" targetNamespace="http://schemas.microsoft.com/office/2006/metadata/properties" ma:root="true" ma:fieldsID="1f9473c60b83766354e5550ad762ede8" ns2:_="" ns3:_="">
    <xsd:import namespace="947dab71-b516-4f83-9ef7-8dd52c00ad60"/>
    <xsd:import namespace="3b9ebd9d-96b5-4c87-afd7-ccedc98ccd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dab71-b516-4f83-9ef7-8dd52c00ad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9ebd9d-96b5-4c87-afd7-ccedc98ccda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7E07D7-7FDF-4309-A154-2D8A1E175C3F}">
  <ds:schemaRefs>
    <ds:schemaRef ds:uri="http://purl.org/dc/elements/1.1/"/>
    <ds:schemaRef ds:uri="http://schemas.microsoft.com/office/2006/metadata/properties"/>
    <ds:schemaRef ds:uri="947dab71-b516-4f83-9ef7-8dd52c00ad60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3b9ebd9d-96b5-4c87-afd7-ccedc98ccda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82E4DA7-8FB9-4818-B2A0-F7B2678746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7dab71-b516-4f83-9ef7-8dd52c00ad60"/>
    <ds:schemaRef ds:uri="3b9ebd9d-96b5-4c87-afd7-ccedc98ccd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9FEACA-006E-4975-93AB-214FB1C256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355</Words>
  <Application>Microsoft Macintosh PowerPoint</Application>
  <PresentationFormat>Breedbeeld</PresentationFormat>
  <Paragraphs>115</Paragraphs>
  <Slides>10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DINRoundOT</vt:lpstr>
      <vt:lpstr>DINRoundOT-Medium</vt:lpstr>
      <vt:lpstr>Office Theme</vt:lpstr>
      <vt:lpstr>Traffic Light Exchange (TLEX) platform  </vt:lpstr>
      <vt:lpstr>TLEX (Traffic Light Exchange) Platform </vt:lpstr>
      <vt:lpstr>Supported use cases</vt:lpstr>
      <vt:lpstr>Ecosystem</vt:lpstr>
      <vt:lpstr>Ecosystem in action</vt:lpstr>
      <vt:lpstr>Ecosystem in action</vt:lpstr>
      <vt:lpstr>TLEX characteristics</vt:lpstr>
      <vt:lpstr>PowerPoint-presentatie</vt:lpstr>
      <vt:lpstr>TLEX Documentation and support portal</vt:lpstr>
      <vt:lpstr>More information? </vt:lpstr>
    </vt:vector>
  </TitlesOfParts>
  <Company>Microsoft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Menno Malta</dc:creator>
  <cp:lastModifiedBy>lex@lexenzo.nl</cp:lastModifiedBy>
  <cp:revision>119</cp:revision>
  <dcterms:created xsi:type="dcterms:W3CDTF">2016-03-01T14:59:53Z</dcterms:created>
  <dcterms:modified xsi:type="dcterms:W3CDTF">2018-03-29T13:08:43Z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0x0101004D7374370AF45146AEC1991B45E794BC</vt:lpwstr>
  </property>
</Properties>
</file>